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5" r:id="rId4"/>
    <p:sldId id="276" r:id="rId5"/>
    <p:sldId id="277" r:id="rId6"/>
    <p:sldId id="278" r:id="rId7"/>
    <p:sldId id="279" r:id="rId8"/>
    <p:sldId id="282" r:id="rId9"/>
    <p:sldId id="258" r:id="rId10"/>
    <p:sldId id="264" r:id="rId11"/>
    <p:sldId id="310" r:id="rId12"/>
    <p:sldId id="272" r:id="rId13"/>
    <p:sldId id="308" r:id="rId14"/>
    <p:sldId id="309" r:id="rId15"/>
    <p:sldId id="273" r:id="rId16"/>
    <p:sldId id="280" r:id="rId17"/>
    <p:sldId id="260" r:id="rId18"/>
    <p:sldId id="31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2" charset="0"/>
        <a:ea typeface="Arial" pitchFamily="-32" charset="0"/>
        <a:cs typeface="Arial" pitchFamily="-32" charset="0"/>
      </a:defRPr>
    </a:lvl1pPr>
    <a:lvl2pPr marL="4572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2pPr>
    <a:lvl3pPr marL="9144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3pPr>
    <a:lvl4pPr marL="13716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4pPr>
    <a:lvl5pPr marL="1828800" algn="l" rtl="0" fontAlgn="base">
      <a:spcBef>
        <a:spcPct val="0"/>
      </a:spcBef>
      <a:spcAft>
        <a:spcPct val="0"/>
      </a:spcAft>
      <a:defRPr kern="1200">
        <a:solidFill>
          <a:schemeClr val="tx1"/>
        </a:solidFill>
        <a:latin typeface="Arial" pitchFamily="-32" charset="0"/>
        <a:ea typeface="Arial" pitchFamily="-32" charset="0"/>
        <a:cs typeface="Arial" pitchFamily="-32" charset="0"/>
      </a:defRPr>
    </a:lvl5pPr>
    <a:lvl6pPr marL="2286000" algn="l" defTabSz="457200" rtl="0" eaLnBrk="1" latinLnBrk="0" hangingPunct="1">
      <a:defRPr kern="1200">
        <a:solidFill>
          <a:schemeClr val="tx1"/>
        </a:solidFill>
        <a:latin typeface="Arial" pitchFamily="-32" charset="0"/>
        <a:ea typeface="Arial" pitchFamily="-32" charset="0"/>
        <a:cs typeface="Arial" pitchFamily="-32" charset="0"/>
      </a:defRPr>
    </a:lvl6pPr>
    <a:lvl7pPr marL="2743200" algn="l" defTabSz="457200" rtl="0" eaLnBrk="1" latinLnBrk="0" hangingPunct="1">
      <a:defRPr kern="1200">
        <a:solidFill>
          <a:schemeClr val="tx1"/>
        </a:solidFill>
        <a:latin typeface="Arial" pitchFamily="-32" charset="0"/>
        <a:ea typeface="Arial" pitchFamily="-32" charset="0"/>
        <a:cs typeface="Arial" pitchFamily="-32" charset="0"/>
      </a:defRPr>
    </a:lvl7pPr>
    <a:lvl8pPr marL="3200400" algn="l" defTabSz="457200" rtl="0" eaLnBrk="1" latinLnBrk="0" hangingPunct="1">
      <a:defRPr kern="1200">
        <a:solidFill>
          <a:schemeClr val="tx1"/>
        </a:solidFill>
        <a:latin typeface="Arial" pitchFamily="-32" charset="0"/>
        <a:ea typeface="Arial" pitchFamily="-32" charset="0"/>
        <a:cs typeface="Arial" pitchFamily="-32" charset="0"/>
      </a:defRPr>
    </a:lvl8pPr>
    <a:lvl9pPr marL="3657600" algn="l" defTabSz="457200" rtl="0" eaLnBrk="1" latinLnBrk="0" hangingPunct="1">
      <a:defRPr kern="1200">
        <a:solidFill>
          <a:schemeClr val="tx1"/>
        </a:solidFill>
        <a:latin typeface="Arial"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620E75E-CE84-4F64-BBBB-F86B6E4F3DD1}" type="datetimeFigureOut">
              <a:rPr lang="en-US"/>
              <a:pPr/>
              <a:t>2/6/2013</a:t>
            </a:fld>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924189-6305-455F-AD07-7E473BF5461F}" type="slidenum">
              <a:rPr lang="en-US"/>
              <a:pPr/>
              <a:t>‹#›</a:t>
            </a:fld>
            <a:endParaRPr lang="en-US"/>
          </a:p>
        </p:txBody>
      </p:sp>
    </p:spTree>
    <p:extLst>
      <p:ext uri="{BB962C8B-B14F-4D97-AF65-F5344CB8AC3E}">
        <p14:creationId xmlns:p14="http://schemas.microsoft.com/office/powerpoint/2010/main" val="249367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smtClean="0">
                <a:latin typeface="Calibri" pitchFamily="-32" charset="0"/>
              </a:rPr>
              <a:t>This is the old, molted exoskeleton of a crayfish.</a:t>
            </a:r>
            <a:endParaRPr lang="en-US" dirty="0">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This ant has very distinct</a:t>
            </a:r>
            <a:r>
              <a:rPr lang="en-US" baseline="0" dirty="0" smtClean="0">
                <a:latin typeface="Calibri" pitchFamily="-32" charset="0"/>
              </a:rPr>
              <a:t> body segments. All insects have three segments, the head, thorax, and abdomen. Other arthropods have different numbers of segments. (Some large millipedes may have more than 100!)</a:t>
            </a:r>
            <a:endParaRPr lang="en-US" dirty="0">
              <a:latin typeface="Calibri"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smtClean="0">
                <a:latin typeface="Calibri" pitchFamily="-32" charset="0"/>
              </a:rPr>
              <a:t>Check out this Oman centipede – lots of segments, and you can see how the joints</a:t>
            </a:r>
            <a:r>
              <a:rPr lang="en-US" baseline="0" dirty="0" smtClean="0">
                <a:latin typeface="Calibri" pitchFamily="-32" charset="0"/>
              </a:rPr>
              <a:t> between the segments allow him to move.</a:t>
            </a:r>
            <a:endParaRPr lang="en-US" dirty="0">
              <a:latin typeface="Calibri" pitchFamily="-3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An appendage is anything that sticks off the body</a:t>
            </a:r>
            <a:r>
              <a:rPr lang="en-US" baseline="0" dirty="0" smtClean="0">
                <a:latin typeface="Calibri" pitchFamily="-32" charset="0"/>
              </a:rPr>
              <a:t> or head of an animal, such as arms, legs, tails or antennae. This dragonfly has very sturdy-looking legs with plenty of joints.</a:t>
            </a:r>
            <a:endParaRPr lang="en-US" dirty="0">
              <a:latin typeface="Calibri" pitchFamily="-3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Here’s an example of another jointed arthropod appendage:</a:t>
            </a:r>
            <a:r>
              <a:rPr lang="en-US" baseline="0" dirty="0" smtClean="0">
                <a:latin typeface="Calibri" pitchFamily="-32" charset="0"/>
              </a:rPr>
              <a:t> t</a:t>
            </a:r>
            <a:r>
              <a:rPr lang="en-US" dirty="0" smtClean="0">
                <a:latin typeface="Calibri" pitchFamily="-32" charset="0"/>
              </a:rPr>
              <a:t>he head of a European beetle.</a:t>
            </a:r>
            <a:r>
              <a:rPr lang="en-US" baseline="0" dirty="0" smtClean="0">
                <a:latin typeface="Calibri" pitchFamily="-32" charset="0"/>
              </a:rPr>
              <a:t> N</a:t>
            </a:r>
            <a:r>
              <a:rPr lang="en-US" dirty="0" smtClean="0">
                <a:latin typeface="Calibri" pitchFamily="-32" charset="0"/>
              </a:rPr>
              <a:t>ote the joints in the antenna!</a:t>
            </a:r>
            <a:endParaRPr lang="en-US" dirty="0">
              <a:latin typeface="Calibri"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We’re going</a:t>
            </a:r>
            <a:r>
              <a:rPr lang="en-US" baseline="0" dirty="0" smtClean="0">
                <a:latin typeface="Calibri" pitchFamily="-32" charset="0"/>
              </a:rPr>
              <a:t> to be talking about the life cycles of arthropods today. But first, we have to figure out what animals we’re talking about. So, here are the five main groups of animals scientists call arthropods:</a:t>
            </a:r>
            <a:endParaRPr lang="en-US" dirty="0">
              <a:latin typeface="Calibri"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latin typeface="Calibri"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Calibri" pitchFamily="-32" charset="0"/>
              </a:rPr>
              <a:t>Now we know what animals</a:t>
            </a:r>
            <a:r>
              <a:rPr lang="en-US" baseline="0" dirty="0" smtClean="0">
                <a:latin typeface="Calibri" pitchFamily="-32" charset="0"/>
              </a:rPr>
              <a:t> are arthropods, but we still need to know why each of these groups are classified as that. So, here are the three main characteristics that make an animal an arthropod:</a:t>
            </a:r>
            <a:endParaRPr lang="en-US" dirty="0">
              <a:latin typeface="Calibri"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Calibri" pitchFamily="-32" charset="0"/>
              </a:rPr>
              <a:t>An arthropod doesn’t have bones on the inside of its body like you and I.</a:t>
            </a:r>
            <a:r>
              <a:rPr lang="en-US" baseline="0" dirty="0" smtClean="0">
                <a:latin typeface="Calibri" pitchFamily="-32" charset="0"/>
              </a:rPr>
              <a:t> Instead, it has a hard outer shell called an exoskeleton. It gives the animal shape and structure; provides places for muscles to attach; and can help protect the animal against predators. But, the exoskeleton is hard, so it can’t grow or stretch as the arthropod grows. Instead, the arthropod has to molt its exoskeleton as it grows.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5025" y="677863"/>
            <a:ext cx="1292225" cy="1260475"/>
          </a:xfrm>
          <a:prstGeom prst="rect">
            <a:avLst/>
          </a:prstGeom>
          <a:noFill/>
          <a:ln w="9525">
            <a:noFill/>
            <a:miter lim="800000"/>
            <a:headEnd/>
            <a:tailEnd/>
          </a:ln>
        </p:spPr>
      </p:pic>
      <p:sp>
        <p:nvSpPr>
          <p:cNvPr id="27650" name="Title Placeholder 1"/>
          <p:cNvSpPr>
            <a:spLocks noGrp="1"/>
          </p:cNvSpPr>
          <p:nvPr>
            <p:ph type="ctrTitle"/>
          </p:nvPr>
        </p:nvSpPr>
        <p:spPr>
          <a:xfrm>
            <a:off x="685800" y="2130425"/>
            <a:ext cx="7772400" cy="1470025"/>
          </a:xfrm>
          <a:ln/>
        </p:spPr>
        <p:txBody>
          <a:bodyPr/>
          <a:lstStyle>
            <a:lvl1pPr marL="0" indent="0">
              <a:defRPr sz="3600" b="1" smtClean="0">
                <a:solidFill>
                  <a:schemeClr val="tx1"/>
                </a:solidFill>
              </a:defRPr>
            </a:lvl1pPr>
          </a:lstStyle>
          <a:p>
            <a:r>
              <a:rPr lang="en-US" smtClean="0"/>
              <a:t>Click to edit Master title style</a:t>
            </a:r>
          </a:p>
        </p:txBody>
      </p:sp>
      <p:sp>
        <p:nvSpPr>
          <p:cNvPr id="27651" name="Text Placeholder 2"/>
          <p:cNvSpPr>
            <a:spLocks noGrp="1"/>
          </p:cNvSpPr>
          <p:nvPr>
            <p:ph type="subTitle" idx="1"/>
          </p:nvPr>
        </p:nvSpPr>
        <p:spPr>
          <a:xfrm>
            <a:off x="714375" y="3543300"/>
            <a:ext cx="7715250" cy="1597025"/>
          </a:xfrm>
        </p:spPr>
        <p:txBody>
          <a:bodyPr/>
          <a:lstStyle>
            <a:lvl1pPr marL="0" indent="0">
              <a:buFont typeface="Arial" charset="0"/>
              <a:buNone/>
              <a:defRPr sz="1600" smtClean="0"/>
            </a:lvl1pPr>
          </a:lstStyle>
          <a:p>
            <a:r>
              <a:rPr lang="en-US"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solidFill>
                  <a:schemeClr val="tx1"/>
                </a:solidFill>
              </a:defRPr>
            </a:lvl1pPr>
          </a:lstStyle>
          <a:p>
            <a:fld id="{69845620-EE47-4BED-AF4F-7E01B4D9C853}" type="datetimeFigureOut">
              <a:rPr lang="en-US"/>
              <a:pPr/>
              <a:t>2/6/2013</a:t>
            </a:fld>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a:solidFill>
                  <a:schemeClr val="tx1"/>
                </a:solidFill>
              </a:defRPr>
            </a:lvl1pPr>
          </a:lstStyle>
          <a:p>
            <a:fld id="{1C749241-E597-4DB9-BA63-5E634FFBB89C}"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1ADB29A-36A0-4C5D-B9DB-F4080052032E}" type="datetimeFigureOut">
              <a:rPr lang="en-US"/>
              <a:pPr/>
              <a:t>2/6/2013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07C791-E8A8-4913-84B4-8A9BE9CEA3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glin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pic>
        <p:nvPicPr>
          <p:cNvPr id="3" name="Picture 9" descr="campaign theme stacked.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525" y="2374900"/>
            <a:ext cx="6054725" cy="1409700"/>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solidFill>
                  <a:schemeClr val="tx1"/>
                </a:solidFill>
              </a:defRPr>
            </a:lvl1pPr>
          </a:lstStyle>
          <a:p>
            <a:fld id="{6F1B8459-EC75-4C38-BD88-CEEB173E8DD0}" type="datetimeFigureOut">
              <a:rPr lang="en-US"/>
              <a:pPr/>
              <a:t>2/6/2013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5CBEF54-DE81-431F-A8A3-491CC8FA2E96}"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7" y="236538"/>
            <a:ext cx="7807325" cy="484187"/>
          </a:xfrm>
        </p:spPr>
        <p:txBody>
          <a:bodyPr/>
          <a:lstStyle>
            <a:lvl1pPr>
              <a:defRPr sz="20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16FD-C572-4671-9FBC-A965CAD65567}"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75B8A-AC40-44AA-998A-7D67178DA5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BE93AF5E-294A-4F92-9BAC-B6070522C11C}" type="datetimeFigureOut">
              <a:rPr lang="en-US"/>
              <a:pPr/>
              <a:t>2/6/2013</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50657F48-65E4-4BE4-9A06-9C4BA2E5BB9C}"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6D85E9B6-BD19-4478-A1EF-8202C17C9DAC}" type="datetimeFigureOut">
              <a:rPr lang="en-US"/>
              <a:pPr/>
              <a:t>2/6/2013</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6CD0F617-14A5-4F7C-869E-8CD27A23ADC9}"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End Slide">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
        <p:nvSpPr>
          <p:cNvPr id="2" name="Title 1"/>
          <p:cNvSpPr>
            <a:spLocks noGrp="1"/>
          </p:cNvSpPr>
          <p:nvPr>
            <p:ph type="ctrTitle"/>
          </p:nvPr>
        </p:nvSpPr>
        <p:spPr>
          <a:xfrm>
            <a:off x="990600" y="1371601"/>
            <a:ext cx="7239000" cy="3047999"/>
          </a:xfrm>
        </p:spPr>
        <p:txBody>
          <a:bodyPr anchor="ctr">
            <a:normAutofit/>
          </a:bodyPr>
          <a:lstStyle>
            <a:lvl1pPr>
              <a:defRPr sz="32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1938" y="304799"/>
            <a:ext cx="7586662" cy="415925"/>
          </a:xfrm>
          <a:noFill/>
          <a:ln>
            <a:noFill/>
          </a:ln>
          <a:extLst/>
        </p:spPr>
        <p:txBody>
          <a:bodyPr anchor="b"/>
          <a:lstStyle>
            <a:lvl1pPr marL="0" indent="0">
              <a:buNone/>
              <a:defRPr lang="en-US" sz="2000" dirty="0">
                <a:latin typeface="+mj-lt"/>
                <a:ea typeface="+mj-ea"/>
                <a:cs typeface="+mj-cs"/>
              </a:defRPr>
            </a:lvl1pPr>
          </a:lstStyle>
          <a:p>
            <a:pPr lvl="0"/>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tx1"/>
                </a:solidFill>
              </a:defRPr>
            </a:lvl1pPr>
          </a:lstStyle>
          <a:p>
            <a:fld id="{DA0E85F5-AC06-4C52-9A33-AB92CC96A974}" type="datetimeFigureOut">
              <a:rPr lang="en-US"/>
              <a:pPr/>
              <a:t>2/6/2013</a:t>
            </a:fld>
            <a:endParaRPr lang="en-US"/>
          </a:p>
        </p:txBody>
      </p:sp>
      <p:sp>
        <p:nvSpPr>
          <p:cNvPr id="6"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A7D13687-BB86-4812-9CAC-B8055DED1B2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D7A0D7-38CF-4461-B457-48980ABA6264}" type="datetimeFigureOut">
              <a:rPr lang="en-US"/>
              <a:pPr/>
              <a:t>2/6/2013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79CCF4-49FF-4AEA-9D1A-854D5A75D8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261938" y="304799"/>
            <a:ext cx="78914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6783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0827AD1-9CEB-4831-85BF-0D3CE73341AB}" type="datetimeFigureOut">
              <a:rPr lang="en-US"/>
              <a:pPr/>
              <a:t>2/6/2013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62CC0F-DFFE-485B-9D55-96280D86EB1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1938" y="304799"/>
            <a:ext cx="7739062" cy="415925"/>
          </a:xfrm>
          <a:noFill/>
          <a:ln>
            <a:noFill/>
          </a:ln>
          <a:extLst/>
        </p:spPr>
        <p:txBody>
          <a:bodyPr/>
          <a:lstStyle>
            <a:lvl1pPr>
              <a:defRPr lang="en-US" sz="2000" dirty="0">
                <a:solidFill>
                  <a:schemeClr val="tx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9133F89-D0DF-4B82-BAEF-7E35A1039196}" type="datetimeFigureOut">
              <a:rPr lang="en-US"/>
              <a:pPr/>
              <a:t>2/6/2013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CBFAF8D-6C0F-4697-A1D3-3A2B942047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1937" y="211668"/>
            <a:ext cx="7807325" cy="509058"/>
          </a:xfrm>
          <a:noFill/>
          <a:ln>
            <a:noFill/>
          </a:ln>
          <a:extLst/>
        </p:spPr>
        <p:txBody>
          <a:bodyPr/>
          <a:lstStyle>
            <a:lvl1pPr>
              <a:defRPr lang="en-US" sz="2000">
                <a:solidFill>
                  <a:schemeClr val="tx1"/>
                </a:solidFill>
              </a:defRPr>
            </a:lvl1pPr>
          </a:lstStyle>
          <a:p>
            <a:pPr lvl="0"/>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6CE90FD-388A-4FAD-BE58-A13692E9809D}" type="datetimeFigureOut">
              <a:rPr lang="en-US"/>
              <a:pPr/>
              <a:t>2/6/2013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22D76C-ACEC-4CAE-8A18-EE2FDA36E2D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46063" y="236538"/>
            <a:ext cx="7823200" cy="434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23900" y="1728788"/>
            <a:ext cx="7696200" cy="4473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13976CF4-515D-4020-9E55-87DB320D703B}" type="datetimeFigureOut">
              <a:rPr lang="en-US"/>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820EB289-7853-4068-8B98-6D6CF4BE039D}" type="slidenum">
              <a:rPr lang="en-US"/>
              <a:pPr/>
              <a:t>‹#›</a:t>
            </a:fld>
            <a:endParaRPr lang="en-US"/>
          </a:p>
        </p:txBody>
      </p:sp>
      <p:sp>
        <p:nvSpPr>
          <p:cNvPr id="7" name="Rectangle 6"/>
          <p:cNvSpPr/>
          <p:nvPr/>
        </p:nvSpPr>
        <p:spPr>
          <a:xfrm>
            <a:off x="0" y="0"/>
            <a:ext cx="9144000" cy="112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pitchFamily="-32" charset="0"/>
              <a:cs typeface="Arial" pitchFamily="-32" charset="0"/>
            </a:endParaRPr>
          </a:p>
        </p:txBody>
      </p:sp>
      <p:pic>
        <p:nvPicPr>
          <p:cNvPr id="3080" name="Picture 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18475" y="217488"/>
            <a:ext cx="708025" cy="690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53" r:id="rId2"/>
    <p:sldLayoutId id="2147483760" r:id="rId3"/>
    <p:sldLayoutId id="2147483761" r:id="rId4"/>
    <p:sldLayoutId id="2147483762" r:id="rId5"/>
    <p:sldLayoutId id="2147483754" r:id="rId6"/>
    <p:sldLayoutId id="2147483755" r:id="rId7"/>
    <p:sldLayoutId id="2147483756" r:id="rId8"/>
    <p:sldLayoutId id="2147483757" r:id="rId9"/>
    <p:sldLayoutId id="2147483758" r:id="rId10"/>
    <p:sldLayoutId id="2147483763" r:id="rId11"/>
  </p:sldLayoutIdLst>
  <p:transition>
    <p:fade/>
  </p:transition>
  <p:txStyles>
    <p:titleStyle>
      <a:lvl1pPr marL="342900" indent="-342900" algn="l" rtl="0" eaLnBrk="0" fontAlgn="base" hangingPunct="0">
        <a:spcBef>
          <a:spcPct val="20000"/>
        </a:spcBef>
        <a:spcAft>
          <a:spcPct val="0"/>
        </a:spcAft>
        <a:buFont typeface="Arial" pitchFamily="-32" charset="0"/>
        <a:defRPr sz="1600" kern="1200">
          <a:solidFill>
            <a:schemeClr val="bg1"/>
          </a:solidFill>
          <a:latin typeface="+mj-lt"/>
          <a:ea typeface="+mj-ea"/>
          <a:cs typeface="+mj-cs"/>
        </a:defRPr>
      </a:lvl1pPr>
      <a:lvl2pPr marL="342900" indent="-342900" algn="l" rtl="0" eaLnBrk="0" fontAlgn="base" hangingPunct="0">
        <a:spcBef>
          <a:spcPct val="20000"/>
        </a:spcBef>
        <a:spcAft>
          <a:spcPct val="0"/>
        </a:spcAft>
        <a:buFont typeface="Arial" pitchFamily="-32" charset="0"/>
        <a:defRPr sz="1600">
          <a:solidFill>
            <a:schemeClr val="bg1"/>
          </a:solidFill>
          <a:latin typeface="Arial" charset="0"/>
        </a:defRPr>
      </a:lvl2pPr>
      <a:lvl3pPr marL="342900" indent="-342900" algn="l" rtl="0" eaLnBrk="0" fontAlgn="base" hangingPunct="0">
        <a:spcBef>
          <a:spcPct val="20000"/>
        </a:spcBef>
        <a:spcAft>
          <a:spcPct val="0"/>
        </a:spcAft>
        <a:buFont typeface="Arial" pitchFamily="-32" charset="0"/>
        <a:defRPr sz="1600">
          <a:solidFill>
            <a:schemeClr val="bg1"/>
          </a:solidFill>
          <a:latin typeface="Arial" charset="0"/>
        </a:defRPr>
      </a:lvl3pPr>
      <a:lvl4pPr marL="342900" indent="-342900" algn="l" rtl="0" eaLnBrk="0" fontAlgn="base" hangingPunct="0">
        <a:spcBef>
          <a:spcPct val="20000"/>
        </a:spcBef>
        <a:spcAft>
          <a:spcPct val="0"/>
        </a:spcAft>
        <a:buFont typeface="Arial" pitchFamily="-32" charset="0"/>
        <a:defRPr sz="1600">
          <a:solidFill>
            <a:schemeClr val="bg1"/>
          </a:solidFill>
          <a:latin typeface="Arial" charset="0"/>
        </a:defRPr>
      </a:lvl4pPr>
      <a:lvl5pPr marL="342900" indent="-342900" algn="l" rtl="0" eaLnBrk="0" fontAlgn="base" hangingPunct="0">
        <a:spcBef>
          <a:spcPct val="20000"/>
        </a:spcBef>
        <a:spcAft>
          <a:spcPct val="0"/>
        </a:spcAft>
        <a:buFont typeface="Arial" pitchFamily="-32" charset="0"/>
        <a:defRPr sz="1600">
          <a:solidFill>
            <a:schemeClr val="bg1"/>
          </a:solidFill>
          <a:latin typeface="Arial" charset="0"/>
        </a:defRPr>
      </a:lvl5pPr>
      <a:lvl6pPr marL="800100" indent="-342900" algn="l" rtl="0" eaLnBrk="1" fontAlgn="base" hangingPunct="1">
        <a:spcBef>
          <a:spcPct val="20000"/>
        </a:spcBef>
        <a:spcAft>
          <a:spcPct val="0"/>
        </a:spcAft>
        <a:buFont typeface="Arial" charset="0"/>
        <a:defRPr sz="1600">
          <a:solidFill>
            <a:schemeClr val="bg1"/>
          </a:solidFill>
          <a:latin typeface="Arial" charset="0"/>
        </a:defRPr>
      </a:lvl6pPr>
      <a:lvl7pPr marL="1257300" indent="-342900" algn="l" rtl="0" eaLnBrk="1" fontAlgn="base" hangingPunct="1">
        <a:spcBef>
          <a:spcPct val="20000"/>
        </a:spcBef>
        <a:spcAft>
          <a:spcPct val="0"/>
        </a:spcAft>
        <a:buFont typeface="Arial" charset="0"/>
        <a:defRPr sz="1600">
          <a:solidFill>
            <a:schemeClr val="bg1"/>
          </a:solidFill>
          <a:latin typeface="Arial" charset="0"/>
        </a:defRPr>
      </a:lvl7pPr>
      <a:lvl8pPr marL="1714500" indent="-342900" algn="l" rtl="0" eaLnBrk="1" fontAlgn="base" hangingPunct="1">
        <a:spcBef>
          <a:spcPct val="20000"/>
        </a:spcBef>
        <a:spcAft>
          <a:spcPct val="0"/>
        </a:spcAft>
        <a:buFont typeface="Arial" charset="0"/>
        <a:defRPr sz="1600">
          <a:solidFill>
            <a:schemeClr val="bg1"/>
          </a:solidFill>
          <a:latin typeface="Arial" charset="0"/>
        </a:defRPr>
      </a:lvl8pPr>
      <a:lvl9pPr marL="2171700" indent="-342900" algn="l" rtl="0" eaLnBrk="1" fontAlgn="base" hangingPunct="1">
        <a:spcBef>
          <a:spcPct val="20000"/>
        </a:spcBef>
        <a:spcAft>
          <a:spcPct val="0"/>
        </a:spcAft>
        <a:buFont typeface="Arial" charset="0"/>
        <a:defRPr sz="1600">
          <a:solidFill>
            <a:schemeClr val="bg1"/>
          </a:solidFill>
          <a:latin typeface="Arial" charset="0"/>
        </a:defRPr>
      </a:lvl9pPr>
    </p:titleStyle>
    <p:bodyStyle>
      <a:lvl1pPr marL="342900" indent="-342900" algn="l" rtl="0" eaLnBrk="0" fontAlgn="base" hangingPunct="0">
        <a:spcBef>
          <a:spcPct val="20000"/>
        </a:spcBef>
        <a:spcAft>
          <a:spcPct val="0"/>
        </a:spcAft>
        <a:buFont typeface="Arial" pitchFamily="-32"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2" charset="0"/>
        <a:buChar char="–"/>
        <a:defRPr sz="2000" kern="1200">
          <a:solidFill>
            <a:schemeClr val="tx1"/>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pitchFamily="-32" charset="0"/>
        <a:buChar char="•"/>
        <a:defRPr kern="1200">
          <a:solidFill>
            <a:schemeClr val="tx1"/>
          </a:solidFill>
          <a:latin typeface="+mn-lt"/>
          <a:ea typeface="ＭＳ Ｐゴシック" pitchFamily="-32" charset="-128"/>
          <a:cs typeface="+mn-cs"/>
        </a:defRPr>
      </a:lvl3pPr>
      <a:lvl4pPr marL="16002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4pPr>
      <a:lvl5pPr marL="2057400" indent="-228600" algn="l" rtl="0" eaLnBrk="0" fontAlgn="base" hangingPunct="0">
        <a:spcBef>
          <a:spcPct val="20000"/>
        </a:spcBef>
        <a:spcAft>
          <a:spcPct val="0"/>
        </a:spcAft>
        <a:buFont typeface="Arial" pitchFamily="-32" charset="0"/>
        <a:buChar char="»"/>
        <a:defRPr sz="1600" kern="1200">
          <a:solidFill>
            <a:schemeClr val="tx1"/>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p:cNvSpPr>
          <p:nvPr>
            <p:ph type="ctrTitle"/>
          </p:nvPr>
        </p:nvSpPr>
        <p:spPr/>
        <p:txBody>
          <a:bodyPr/>
          <a:lstStyle/>
          <a:p>
            <a:pPr eaLnBrk="1" hangingPunct="1"/>
            <a:r>
              <a:rPr lang="en-US" dirty="0" smtClean="0"/>
              <a:t>What Makes a “Bug?”</a:t>
            </a:r>
            <a:endParaRPr lang="en-US" dirty="0"/>
          </a:p>
        </p:txBody>
      </p:sp>
      <p:sp>
        <p:nvSpPr>
          <p:cNvPr id="9219" name="Rectangle 8"/>
          <p:cNvSpPr>
            <a:spLocks noGrp="1"/>
          </p:cNvSpPr>
          <p:nvPr>
            <p:ph type="subTitle" idx="1"/>
          </p:nvPr>
        </p:nvSpPr>
        <p:spPr/>
        <p:txBody>
          <a:bodyPr/>
          <a:lstStyle/>
          <a:p>
            <a:pPr eaLnBrk="1" hangingPunct="1">
              <a:buFont typeface="Arial" pitchFamily="-32" charset="0"/>
              <a:buNone/>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p:cNvSpPr>
          <p:nvPr>
            <p:ph type="title"/>
          </p:nvPr>
        </p:nvSpPr>
        <p:spPr>
          <a:xfrm>
            <a:off x="261938" y="211138"/>
            <a:ext cx="7807325" cy="509587"/>
          </a:xfrm>
        </p:spPr>
        <p:txBody>
          <a:bodyPr/>
          <a:lstStyle/>
          <a:p>
            <a:pPr eaLnBrk="1" hangingPunct="1"/>
            <a:r>
              <a:rPr lang="en-US" dirty="0"/>
              <a:t>What Makes a “Bug?”</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1600507"/>
            <a:ext cx="8338458" cy="44267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20937650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p:txBody>
          <a:bodyPr/>
          <a:lstStyle/>
          <a:p>
            <a:pPr marL="0" indent="0" eaLnBrk="1" hangingPunct="1">
              <a:buFont typeface="Arial" pitchFamily="-32" charset="0"/>
              <a:buNone/>
            </a:pPr>
            <a:r>
              <a:rPr lang="da-DK" b="1" dirty="0" smtClean="0"/>
              <a:t>Second:</a:t>
            </a:r>
            <a:endParaRPr lang="da-DK" b="1" dirty="0"/>
          </a:p>
          <a:p>
            <a:pPr marL="0" indent="0" eaLnBrk="1" hangingPunct="1"/>
            <a:r>
              <a:rPr lang="en-US" dirty="0" smtClean="0"/>
              <a:t> Segmented body</a:t>
            </a:r>
            <a:endParaRPr lang="en-US" b="1"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027" y="2427514"/>
            <a:ext cx="6313715" cy="3788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70545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p:cNvSpPr>
          <p:nvPr>
            <p:ph type="title"/>
          </p:nvPr>
        </p:nvSpPr>
        <p:spPr>
          <a:xfrm>
            <a:off x="261938" y="211138"/>
            <a:ext cx="7807325" cy="509587"/>
          </a:xfrm>
        </p:spPr>
        <p:txBody>
          <a:bodyPr/>
          <a:lstStyle/>
          <a:p>
            <a:pPr eaLnBrk="1" hangingPunct="1"/>
            <a:r>
              <a:rPr lang="en-US" dirty="0"/>
              <a:t>What Makes a “Bug?”</a:t>
            </a:r>
            <a:endParaRP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9198" y="1598242"/>
            <a:ext cx="6797872" cy="4563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01626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611120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p:txBody>
          <a:bodyPr/>
          <a:lstStyle/>
          <a:p>
            <a:pPr marL="0" indent="0" eaLnBrk="1" hangingPunct="1">
              <a:buFont typeface="Arial" pitchFamily="-32" charset="0"/>
              <a:buNone/>
            </a:pPr>
            <a:r>
              <a:rPr lang="da-DK" b="1" dirty="0" smtClean="0"/>
              <a:t>Third:</a:t>
            </a:r>
            <a:endParaRPr lang="da-DK" b="1" dirty="0"/>
          </a:p>
          <a:p>
            <a:pPr marL="0" indent="0" eaLnBrk="1" hangingPunct="1"/>
            <a:r>
              <a:rPr lang="en-US" dirty="0" smtClean="0"/>
              <a:t> Jointed appendages</a:t>
            </a:r>
            <a:endParaRPr lang="en-US" b="1"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6942" y="2394855"/>
            <a:ext cx="4971143" cy="3728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78119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971" y="1692728"/>
            <a:ext cx="5148943" cy="4490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2155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773" y="1588168"/>
            <a:ext cx="7697492" cy="3785652"/>
          </a:xfrm>
          <a:prstGeom prst="rect">
            <a:avLst/>
          </a:prstGeom>
          <a:noFill/>
        </p:spPr>
        <p:txBody>
          <a:bodyPr wrap="none" rtlCol="0">
            <a:spAutoFit/>
          </a:bodyPr>
          <a:lstStyle/>
          <a:p>
            <a:r>
              <a:rPr lang="en-US" sz="2400" b="1" dirty="0"/>
              <a:t>All photos in the public domain except as follows:</a:t>
            </a:r>
          </a:p>
          <a:p>
            <a:endParaRPr lang="en-US" dirty="0"/>
          </a:p>
          <a:p>
            <a:r>
              <a:rPr lang="en-US" dirty="0"/>
              <a:t>Used under a Creative Commons </a:t>
            </a:r>
            <a:r>
              <a:rPr lang="en-US" dirty="0" smtClean="0"/>
              <a:t>Attribution Share-Alike </a:t>
            </a:r>
            <a:r>
              <a:rPr lang="en-US" dirty="0"/>
              <a:t>3.0 license: </a:t>
            </a:r>
            <a:endParaRPr lang="en-US" dirty="0" smtClean="0"/>
          </a:p>
          <a:p>
            <a:r>
              <a:rPr lang="en-US" dirty="0" smtClean="0"/>
              <a:t>“Black scorpion” by </a:t>
            </a:r>
            <a:r>
              <a:rPr lang="en-US" dirty="0" err="1" smtClean="0"/>
              <a:t>Dbenbenn</a:t>
            </a:r>
            <a:endParaRPr lang="en-US" dirty="0" smtClean="0"/>
          </a:p>
          <a:p>
            <a:r>
              <a:rPr lang="en-US" dirty="0"/>
              <a:t>“</a:t>
            </a:r>
            <a:r>
              <a:rPr lang="en-US" i="1" dirty="0" err="1"/>
              <a:t>Armadillidium</a:t>
            </a:r>
            <a:r>
              <a:rPr lang="en-US" i="1" dirty="0"/>
              <a:t> </a:t>
            </a:r>
            <a:r>
              <a:rPr lang="en-US" i="1" dirty="0" err="1"/>
              <a:t>vulgare</a:t>
            </a:r>
            <a:r>
              <a:rPr lang="en-US" i="1" dirty="0"/>
              <a:t> </a:t>
            </a:r>
            <a:r>
              <a:rPr lang="en-US" dirty="0"/>
              <a:t>2418” (</a:t>
            </a:r>
            <a:r>
              <a:rPr lang="en-US" dirty="0" err="1"/>
              <a:t>pillbug</a:t>
            </a:r>
            <a:r>
              <a:rPr lang="en-US" dirty="0"/>
              <a:t>) by Walter </a:t>
            </a:r>
            <a:r>
              <a:rPr lang="en-US" dirty="0" err="1" smtClean="0"/>
              <a:t>Siegmund</a:t>
            </a:r>
            <a:endParaRPr lang="en-US" dirty="0" smtClean="0"/>
          </a:p>
          <a:p>
            <a:r>
              <a:rPr lang="en-US" smtClean="0"/>
              <a:t>“Centipede</a:t>
            </a:r>
            <a:r>
              <a:rPr lang="en-US" dirty="0" smtClean="0"/>
              <a:t>” by John Hill</a:t>
            </a:r>
            <a:endParaRPr lang="en-US" dirty="0"/>
          </a:p>
          <a:p>
            <a:r>
              <a:rPr lang="en-US" dirty="0" smtClean="0"/>
              <a:t>“</a:t>
            </a:r>
            <a:r>
              <a:rPr lang="en-US" i="1" dirty="0" err="1" smtClean="0"/>
              <a:t>Oxysternon</a:t>
            </a:r>
            <a:r>
              <a:rPr lang="en-US" i="1" dirty="0" smtClean="0"/>
              <a:t> </a:t>
            </a:r>
            <a:r>
              <a:rPr lang="en-US" i="1" dirty="0" err="1" smtClean="0"/>
              <a:t>conspicillatum</a:t>
            </a:r>
            <a:r>
              <a:rPr lang="en-US" i="1" dirty="0" smtClean="0"/>
              <a:t> </a:t>
            </a:r>
            <a:r>
              <a:rPr lang="en-US" dirty="0" smtClean="0"/>
              <a:t>male” (rhinoceros beetle) by Richard </a:t>
            </a:r>
            <a:r>
              <a:rPr lang="en-US" dirty="0" err="1" smtClean="0"/>
              <a:t>Bartz</a:t>
            </a:r>
            <a:endParaRPr lang="en-US" dirty="0" smtClean="0"/>
          </a:p>
          <a:p>
            <a:r>
              <a:rPr lang="en-US" dirty="0" smtClean="0"/>
              <a:t>“Oman centipede” </a:t>
            </a:r>
            <a:r>
              <a:rPr lang="en-US" dirty="0"/>
              <a:t>by </a:t>
            </a:r>
            <a:r>
              <a:rPr lang="en-US" dirty="0" err="1" smtClean="0"/>
              <a:t>Moayed</a:t>
            </a:r>
            <a:r>
              <a:rPr lang="en-US" dirty="0" smtClean="0"/>
              <a:t> </a:t>
            </a:r>
            <a:r>
              <a:rPr lang="en-US" dirty="0" err="1"/>
              <a:t>Bahajjaj</a:t>
            </a:r>
            <a:endParaRPr lang="en-US" dirty="0"/>
          </a:p>
          <a:p>
            <a:r>
              <a:rPr lang="en-US" dirty="0" smtClean="0"/>
              <a:t>“</a:t>
            </a:r>
            <a:r>
              <a:rPr lang="en-US" i="1" dirty="0" err="1" smtClean="0"/>
              <a:t>Harpaphe</a:t>
            </a:r>
            <a:r>
              <a:rPr lang="en-US" i="1" dirty="0" smtClean="0"/>
              <a:t> </a:t>
            </a:r>
            <a:r>
              <a:rPr lang="en-US" i="1" dirty="0" err="1" smtClean="0"/>
              <a:t>haydeniana</a:t>
            </a:r>
            <a:r>
              <a:rPr lang="en-US" dirty="0" smtClean="0"/>
              <a:t>” (cyanide-producing millipede) by Franco </a:t>
            </a:r>
            <a:r>
              <a:rPr lang="en-US" dirty="0" err="1" smtClean="0"/>
              <a:t>Folini</a:t>
            </a:r>
            <a:endParaRPr lang="en-US" dirty="0" smtClean="0"/>
          </a:p>
          <a:p>
            <a:r>
              <a:rPr lang="en-US" dirty="0"/>
              <a:t>“</a:t>
            </a:r>
            <a:r>
              <a:rPr lang="en-US" i="1" dirty="0" err="1"/>
              <a:t>Apoderus</a:t>
            </a:r>
            <a:r>
              <a:rPr lang="en-US" i="1" dirty="0"/>
              <a:t> </a:t>
            </a:r>
            <a:r>
              <a:rPr lang="en-US" i="1" dirty="0" err="1"/>
              <a:t>coryli</a:t>
            </a:r>
            <a:r>
              <a:rPr lang="en-US" i="1" dirty="0"/>
              <a:t> </a:t>
            </a:r>
            <a:r>
              <a:rPr lang="en-US" dirty="0"/>
              <a:t>head </a:t>
            </a:r>
            <a:r>
              <a:rPr lang="en-US" dirty="0" smtClean="0"/>
              <a:t>front” by </a:t>
            </a:r>
            <a:r>
              <a:rPr lang="en-US" dirty="0" err="1" smtClean="0"/>
              <a:t>Siga</a:t>
            </a:r>
            <a:endParaRPr lang="en-US" dirty="0" smtClean="0"/>
          </a:p>
          <a:p>
            <a:endParaRPr lang="en-US" dirty="0"/>
          </a:p>
          <a:p>
            <a:r>
              <a:rPr lang="en-US" i="1" dirty="0"/>
              <a:t>Thanks to all contributors, editors and proprietors of Wikimedia Commons</a:t>
            </a:r>
          </a:p>
          <a:p>
            <a:endParaRPr lang="en-US" dirty="0"/>
          </a:p>
        </p:txBody>
      </p:sp>
    </p:spTree>
    <p:extLst>
      <p:ext uri="{BB962C8B-B14F-4D97-AF65-F5344CB8AC3E}">
        <p14:creationId xmlns:p14="http://schemas.microsoft.com/office/powerpoint/2010/main" val="29843680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7443643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smtClean="0"/>
              <a:t>What Makes a “Bug?”</a:t>
            </a:r>
            <a:endParaRPr dirty="0"/>
          </a:p>
        </p:txBody>
      </p:sp>
      <p:sp>
        <p:nvSpPr>
          <p:cNvPr id="8195" name="Rectangle 8"/>
          <p:cNvSpPr>
            <a:spLocks noGrp="1"/>
          </p:cNvSpPr>
          <p:nvPr>
            <p:ph type="body" sz="half" idx="1"/>
          </p:nvPr>
        </p:nvSpPr>
        <p:spPr>
          <a:xfrm>
            <a:off x="457200" y="1730829"/>
            <a:ext cx="1850571" cy="859971"/>
          </a:xfrm>
        </p:spPr>
        <p:txBody>
          <a:bodyPr>
            <a:normAutofit/>
          </a:bodyPr>
          <a:lstStyle/>
          <a:p>
            <a:pPr marL="0" indent="0" eaLnBrk="1" hangingPunct="1">
              <a:buFont typeface="Arial" pitchFamily="-32" charset="0"/>
              <a:buNone/>
            </a:pPr>
            <a:r>
              <a:rPr lang="en-US" sz="3200" b="1" dirty="0" smtClean="0"/>
              <a:t>Insects</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876" y="3946357"/>
            <a:ext cx="3436219" cy="257716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5003" y="1910991"/>
            <a:ext cx="3184314" cy="212080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516" y="2971393"/>
            <a:ext cx="2732315" cy="332218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6656" y="1589778"/>
            <a:ext cx="2247335" cy="2697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4522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66" y="2982073"/>
            <a:ext cx="4081111" cy="306083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3572" y="1487713"/>
            <a:ext cx="4261923" cy="2757715"/>
          </a:xfrm>
          <a:prstGeom prst="rect">
            <a:avLst/>
          </a:prstGeom>
          <a:ln>
            <a:noFill/>
          </a:ln>
          <a:effectLst>
            <a:outerShdw blurRad="292100" dist="139700" dir="2700000" algn="tl" rotWithShape="0">
              <a:srgbClr val="333333">
                <a:alpha val="65000"/>
              </a:srgbClr>
            </a:outerShdw>
          </a:effectLst>
        </p:spPr>
      </p:pic>
      <p:sp>
        <p:nvSpPr>
          <p:cNvPr id="8195" name="Rectangle 8"/>
          <p:cNvSpPr>
            <a:spLocks noGrp="1"/>
          </p:cNvSpPr>
          <p:nvPr>
            <p:ph type="body" sz="half" idx="1"/>
          </p:nvPr>
        </p:nvSpPr>
        <p:spPr>
          <a:xfrm>
            <a:off x="457200" y="1730829"/>
            <a:ext cx="2057400" cy="859971"/>
          </a:xfrm>
        </p:spPr>
        <p:txBody>
          <a:bodyPr>
            <a:normAutofit fontScale="92500"/>
          </a:bodyPr>
          <a:lstStyle/>
          <a:p>
            <a:pPr marL="0" indent="0" eaLnBrk="1" hangingPunct="1">
              <a:buFont typeface="Arial" pitchFamily="-32" charset="0"/>
              <a:buNone/>
            </a:pPr>
            <a:r>
              <a:rPr lang="en-US" sz="3200" b="1" dirty="0" smtClean="0"/>
              <a:t>Arachnids</a:t>
            </a:r>
            <a:endParaRPr lang="en-US" sz="3200" b="1"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831028" y="4481867"/>
            <a:ext cx="1517904"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242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a:xfrm>
            <a:off x="457200" y="1730829"/>
            <a:ext cx="2068286" cy="859971"/>
          </a:xfrm>
        </p:spPr>
        <p:txBody>
          <a:bodyPr>
            <a:normAutofit fontScale="92500"/>
          </a:bodyPr>
          <a:lstStyle/>
          <a:p>
            <a:pPr marL="0" indent="0" eaLnBrk="1" hangingPunct="1">
              <a:buFont typeface="Arial" pitchFamily="-32" charset="0"/>
              <a:buNone/>
            </a:pPr>
            <a:r>
              <a:rPr lang="en-US" sz="3200" b="1" dirty="0" smtClean="0"/>
              <a:t>Millipedes</a:t>
            </a:r>
            <a:endParaRPr lang="en-US" sz="32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628" y="1730830"/>
            <a:ext cx="5889171" cy="4416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24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a:xfrm>
            <a:off x="457199" y="1730829"/>
            <a:ext cx="2242458" cy="859971"/>
          </a:xfrm>
        </p:spPr>
        <p:txBody>
          <a:bodyPr>
            <a:normAutofit fontScale="92500"/>
          </a:bodyPr>
          <a:lstStyle/>
          <a:p>
            <a:pPr marL="0" indent="0" eaLnBrk="1" hangingPunct="1">
              <a:buFont typeface="Arial" pitchFamily="-32" charset="0"/>
              <a:buNone/>
            </a:pPr>
            <a:r>
              <a:rPr lang="en-US" sz="3200" b="1" dirty="0" smtClean="0"/>
              <a:t>Centipedes</a:t>
            </a:r>
            <a:endParaRPr lang="en-US" sz="32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555" y="1909733"/>
            <a:ext cx="4970754" cy="4346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86674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a:xfrm>
            <a:off x="457199" y="1730829"/>
            <a:ext cx="2645230" cy="859971"/>
          </a:xfrm>
        </p:spPr>
        <p:txBody>
          <a:bodyPr>
            <a:normAutofit/>
          </a:bodyPr>
          <a:lstStyle/>
          <a:p>
            <a:pPr marL="0" indent="0" eaLnBrk="1" hangingPunct="1">
              <a:buFont typeface="Arial" pitchFamily="-32" charset="0"/>
              <a:buNone/>
            </a:pPr>
            <a:r>
              <a:rPr lang="en-US" sz="3200" b="1" dirty="0" smtClean="0"/>
              <a:t>Crustaceans</a:t>
            </a:r>
            <a:endParaRPr lang="en-US" sz="32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9939" y="1435185"/>
            <a:ext cx="3480945" cy="278475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4142" y="3863867"/>
            <a:ext cx="3581401" cy="238610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246" y="3270440"/>
            <a:ext cx="3691891" cy="2431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86674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p:cNvSpPr>
          <p:nvPr>
            <p:ph type="body" idx="4294967295"/>
          </p:nvPr>
        </p:nvSpPr>
        <p:spPr>
          <a:xfrm>
            <a:off x="684213" y="1371600"/>
            <a:ext cx="7564437" cy="2743200"/>
          </a:xfrm>
        </p:spPr>
        <p:txBody>
          <a:bodyPr anchor="ctr"/>
          <a:lstStyle/>
          <a:p>
            <a:pPr marL="0" indent="0" eaLnBrk="1" hangingPunct="1">
              <a:buFont typeface="Arial" pitchFamily="-32" charset="0"/>
              <a:buNone/>
            </a:pPr>
            <a:endParaRPr lang="en-US" sz="3600" dirty="0"/>
          </a:p>
        </p:txBody>
      </p:sp>
    </p:spTree>
    <p:extLst>
      <p:ext uri="{BB962C8B-B14F-4D97-AF65-F5344CB8AC3E}">
        <p14:creationId xmlns:p14="http://schemas.microsoft.com/office/powerpoint/2010/main" val="1571958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p:nvPr>
        </p:nvSpPr>
        <p:spPr>
          <a:xfrm>
            <a:off x="261938" y="304800"/>
            <a:ext cx="7891462" cy="415925"/>
          </a:xfrm>
        </p:spPr>
        <p:txBody>
          <a:bodyPr/>
          <a:lstStyle/>
          <a:p>
            <a:pPr eaLnBrk="1" hangingPunct="1"/>
            <a:r>
              <a:rPr lang="en-US" dirty="0"/>
              <a:t>What Makes a “Bug?”</a:t>
            </a:r>
            <a:endParaRPr dirty="0"/>
          </a:p>
        </p:txBody>
      </p:sp>
      <p:sp>
        <p:nvSpPr>
          <p:cNvPr id="8195" name="Rectangle 8"/>
          <p:cNvSpPr>
            <a:spLocks noGrp="1"/>
          </p:cNvSpPr>
          <p:nvPr>
            <p:ph type="body" sz="half" idx="1"/>
          </p:nvPr>
        </p:nvSpPr>
        <p:spPr/>
        <p:txBody>
          <a:bodyPr/>
          <a:lstStyle/>
          <a:p>
            <a:pPr marL="0" indent="0" eaLnBrk="1" hangingPunct="1">
              <a:buFont typeface="Arial" pitchFamily="-32" charset="0"/>
              <a:buNone/>
            </a:pPr>
            <a:endParaRPr lang="da-DK" b="1" dirty="0" smtClean="0"/>
          </a:p>
          <a:p>
            <a:pPr marL="0" indent="0" eaLnBrk="1" hangingPunct="1">
              <a:buFont typeface="Arial" pitchFamily="-32" charset="0"/>
              <a:buNone/>
            </a:pPr>
            <a:r>
              <a:rPr lang="da-DK" b="1" dirty="0" smtClean="0"/>
              <a:t>First:</a:t>
            </a:r>
            <a:endParaRPr lang="da-DK" b="1" dirty="0"/>
          </a:p>
          <a:p>
            <a:pPr marL="0" indent="0" eaLnBrk="1" hangingPunct="1"/>
            <a:r>
              <a:rPr lang="en-US" dirty="0" smtClean="0"/>
              <a:t> An </a:t>
            </a:r>
            <a:r>
              <a:rPr lang="en-US" b="1" i="1" dirty="0" smtClean="0"/>
              <a:t>exoskeleton</a:t>
            </a:r>
            <a:endParaRPr lang="en-US" b="1"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701" y="1982323"/>
            <a:ext cx="5972581" cy="40912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PZ_Template(07)2003">
  <a:themeElements>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949C"/>
        </a:dk2>
        <a:lt2>
          <a:srgbClr val="EEECE1"/>
        </a:lt2>
        <a:accent1>
          <a:srgbClr val="00949C"/>
        </a:accent1>
        <a:accent2>
          <a:srgbClr val="CE7106"/>
        </a:accent2>
        <a:accent3>
          <a:srgbClr val="FFFFFF"/>
        </a:accent3>
        <a:accent4>
          <a:srgbClr val="000000"/>
        </a:accent4>
        <a:accent5>
          <a:srgbClr val="AAC8CB"/>
        </a:accent5>
        <a:accent6>
          <a:srgbClr val="BA6605"/>
        </a:accent6>
        <a:hlink>
          <a:srgbClr val="00676C"/>
        </a:hlink>
        <a:folHlink>
          <a:srgbClr val="00838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00676C"/>
        </a:hlink>
        <a:folHlink>
          <a:srgbClr val="ADD56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92C82A"/>
        </a:dk2>
        <a:lt2>
          <a:srgbClr val="4D4D4D"/>
        </a:lt2>
        <a:accent1>
          <a:srgbClr val="F99D31"/>
        </a:accent1>
        <a:accent2>
          <a:srgbClr val="00A0A5"/>
        </a:accent2>
        <a:accent3>
          <a:srgbClr val="FFFFFF"/>
        </a:accent3>
        <a:accent4>
          <a:srgbClr val="000000"/>
        </a:accent4>
        <a:accent5>
          <a:srgbClr val="FBCCAD"/>
        </a:accent5>
        <a:accent6>
          <a:srgbClr val="009195"/>
        </a:accent6>
        <a:hlink>
          <a:srgbClr val="92C83E"/>
        </a:hlink>
        <a:folHlink>
          <a:srgbClr val="0077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2.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3.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ppt/theme/themeOverride4.xml><?xml version="1.0" encoding="utf-8"?>
<a:themeOverride xmlns:a="http://schemas.openxmlformats.org/drawingml/2006/main">
  <a:clrScheme name="zoo">
    <a:dk1>
      <a:sysClr val="windowText" lastClr="000000"/>
    </a:dk1>
    <a:lt1>
      <a:sysClr val="window" lastClr="FFFFFF"/>
    </a:lt1>
    <a:dk2>
      <a:srgbClr val="00949C"/>
    </a:dk2>
    <a:lt2>
      <a:srgbClr val="EEECE1"/>
    </a:lt2>
    <a:accent1>
      <a:srgbClr val="00949C"/>
    </a:accent1>
    <a:accent2>
      <a:srgbClr val="CE7106"/>
    </a:accent2>
    <a:accent3>
      <a:srgbClr val="4B9021"/>
    </a:accent3>
    <a:accent4>
      <a:srgbClr val="4C9FB7"/>
    </a:accent4>
    <a:accent5>
      <a:srgbClr val="4BACC6"/>
    </a:accent5>
    <a:accent6>
      <a:srgbClr val="E1A461"/>
    </a:accent6>
    <a:hlink>
      <a:srgbClr val="00676C"/>
    </a:hlink>
    <a:folHlink>
      <a:srgbClr val="00838A"/>
    </a:folHlink>
  </a:clrScheme>
</a:themeOverride>
</file>

<file path=docProps/app.xml><?xml version="1.0" encoding="utf-8"?>
<Properties xmlns="http://schemas.openxmlformats.org/officeDocument/2006/extended-properties" xmlns:vt="http://schemas.openxmlformats.org/officeDocument/2006/docPropsVTypes">
  <Template>WPZ_Template(07)2003.pot</Template>
  <TotalTime>2472</TotalTime>
  <Words>482</Words>
  <Application>Microsoft Office PowerPoint</Application>
  <PresentationFormat>On-screen Show (4:3)</PresentationFormat>
  <Paragraphs>44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WPZ_Template(07)2003</vt:lpstr>
      <vt:lpstr>What Makes a “Bug?”</vt:lpstr>
      <vt:lpstr>PowerPoint Presentation</vt:lpstr>
      <vt:lpstr>What Makes a “Bug?”</vt:lpstr>
      <vt:lpstr>What Makes a “Bug?”</vt:lpstr>
      <vt:lpstr>What Makes a “Bug?”</vt:lpstr>
      <vt:lpstr>What Makes a “Bug?”</vt:lpstr>
      <vt:lpstr>What Makes a “Bug?”</vt:lpstr>
      <vt:lpstr>PowerPoint Presentation</vt:lpstr>
      <vt:lpstr>What Makes a “Bug?”</vt:lpstr>
      <vt:lpstr>What Makes a “Bug?”</vt:lpstr>
      <vt:lpstr>PowerPoint Presentation</vt:lpstr>
      <vt:lpstr>What Makes a “Bug?”</vt:lpstr>
      <vt:lpstr>What Makes a “Bug?”</vt:lpstr>
      <vt:lpstr>PowerPoint Presentation</vt:lpstr>
      <vt:lpstr>What Makes a “Bug?”</vt:lpstr>
      <vt:lpstr>What Makes a “Bug?”</vt:lpstr>
      <vt:lpstr>PowerPoint Presentation</vt:lpstr>
      <vt:lpstr>PowerPoint Presentation</vt:lpstr>
    </vt:vector>
  </TitlesOfParts>
  <Company>WPZ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dc:title>
  <dc:creator>Lori Veres</dc:creator>
  <cp:keywords>Woodland Park Zoo</cp:keywords>
  <cp:lastModifiedBy>Janel Kempf</cp:lastModifiedBy>
  <cp:revision>77</cp:revision>
  <dcterms:created xsi:type="dcterms:W3CDTF">2011-10-25T22:37:29Z</dcterms:created>
  <dcterms:modified xsi:type="dcterms:W3CDTF">2013-02-06T22:28:11Z</dcterms:modified>
</cp:coreProperties>
</file>